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36" r:id="rId4"/>
    <p:sldId id="337" r:id="rId5"/>
    <p:sldId id="338" r:id="rId6"/>
    <p:sldId id="340" r:id="rId7"/>
    <p:sldId id="259" r:id="rId8"/>
    <p:sldId id="265" r:id="rId9"/>
    <p:sldId id="274" r:id="rId10"/>
    <p:sldId id="272" r:id="rId11"/>
    <p:sldId id="273" r:id="rId12"/>
    <p:sldId id="341" r:id="rId13"/>
    <p:sldId id="281" r:id="rId14"/>
    <p:sldId id="271" r:id="rId15"/>
    <p:sldId id="270" r:id="rId16"/>
    <p:sldId id="269" r:id="rId17"/>
    <p:sldId id="279" r:id="rId18"/>
    <p:sldId id="278" r:id="rId19"/>
    <p:sldId id="277" r:id="rId20"/>
    <p:sldId id="268" r:id="rId21"/>
    <p:sldId id="280" r:id="rId22"/>
    <p:sldId id="276" r:id="rId23"/>
    <p:sldId id="282" r:id="rId24"/>
    <p:sldId id="291" r:id="rId25"/>
    <p:sldId id="290" r:id="rId26"/>
    <p:sldId id="289" r:id="rId27"/>
    <p:sldId id="288" r:id="rId28"/>
    <p:sldId id="286" r:id="rId29"/>
    <p:sldId id="287" r:id="rId30"/>
    <p:sldId id="300" r:id="rId31"/>
    <p:sldId id="299" r:id="rId32"/>
    <p:sldId id="301" r:id="rId33"/>
    <p:sldId id="297" r:id="rId34"/>
    <p:sldId id="296" r:id="rId35"/>
    <p:sldId id="298" r:id="rId36"/>
    <p:sldId id="295" r:id="rId37"/>
    <p:sldId id="294" r:id="rId38"/>
    <p:sldId id="293" r:id="rId39"/>
    <p:sldId id="284" r:id="rId40"/>
    <p:sldId id="292" r:id="rId41"/>
    <p:sldId id="302" r:id="rId42"/>
    <p:sldId id="309" r:id="rId43"/>
    <p:sldId id="308" r:id="rId44"/>
    <p:sldId id="307" r:id="rId45"/>
    <p:sldId id="310" r:id="rId46"/>
    <p:sldId id="306" r:id="rId47"/>
    <p:sldId id="325" r:id="rId48"/>
    <p:sldId id="311" r:id="rId49"/>
    <p:sldId id="305" r:id="rId50"/>
    <p:sldId id="320" r:id="rId51"/>
    <p:sldId id="318" r:id="rId52"/>
    <p:sldId id="326" r:id="rId53"/>
    <p:sldId id="319" r:id="rId54"/>
    <p:sldId id="317" r:id="rId55"/>
    <p:sldId id="316" r:id="rId56"/>
    <p:sldId id="327" r:id="rId57"/>
    <p:sldId id="315" r:id="rId58"/>
    <p:sldId id="314" r:id="rId59"/>
    <p:sldId id="321" r:id="rId60"/>
    <p:sldId id="330" r:id="rId61"/>
    <p:sldId id="329" r:id="rId62"/>
    <p:sldId id="331" r:id="rId63"/>
    <p:sldId id="332" r:id="rId64"/>
    <p:sldId id="333" r:id="rId65"/>
    <p:sldId id="334" r:id="rId66"/>
    <p:sldId id="335" r:id="rId67"/>
    <p:sldId id="324" r:id="rId6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26" autoAdjust="0"/>
    <p:restoredTop sz="94660" autoAdjust="0"/>
  </p:normalViewPr>
  <p:slideViewPr>
    <p:cSldViewPr snapToGrid="0">
      <p:cViewPr varScale="1">
        <p:scale>
          <a:sx n="72" d="100"/>
          <a:sy n="72" d="100"/>
        </p:scale>
        <p:origin x="456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1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dirty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&#1053;&#1077;&#1083;&#1072;%20&#1044;&#1080;&#1084;&#1086;&#1074;&#1072;\Desktop\Film\VID-20200917-WA0000.mp4" TargetMode="External"/><Relationship Id="rId1" Type="http://schemas.microsoft.com/office/2007/relationships/media" Target="file:///C:\Users\&#1053;&#1077;&#1083;&#1072;%20&#1044;&#1080;&#1084;&#1086;&#1074;&#1072;\Desktop\Film\VID-20200917-WA0000.mp4" TargetMode="External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9F2C261-E0D1-41D7-900E-0A9BF0D87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099" y="5011071"/>
            <a:ext cx="10014864" cy="1465101"/>
          </a:xfrm>
        </p:spPr>
        <p:txBody>
          <a:bodyPr/>
          <a:lstStyle/>
          <a:p>
            <a:pPr algn="ctr"/>
            <a:r>
              <a:rPr lang="bg-BG" sz="48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„ </a:t>
            </a:r>
            <a:r>
              <a:rPr lang="bg-BG" sz="48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Европейският</a:t>
            </a:r>
            <a:r>
              <a:rPr lang="ru-RU" sz="48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опит – </a:t>
            </a:r>
            <a:br>
              <a:rPr lang="ru-RU" sz="48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</a:br>
            <a:r>
              <a:rPr lang="bg-BG" sz="48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възможност</a:t>
            </a:r>
            <a:r>
              <a:rPr lang="ru-RU" sz="48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за по - добро </a:t>
            </a:r>
            <a:r>
              <a:rPr lang="bg-BG" sz="48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бъдеще </a:t>
            </a:r>
            <a:r>
              <a:rPr lang="bg-BG" sz="48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“</a:t>
            </a:r>
            <a:endParaRPr lang="bg-BG" sz="4800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9B4740E-4796-4F24-B244-76D6B8C37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958" y="381828"/>
            <a:ext cx="6967214" cy="4600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409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184939C-4F77-4F12-9869-0EF83E22D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897" y="2902794"/>
            <a:ext cx="6739908" cy="813594"/>
          </a:xfrm>
        </p:spPr>
        <p:txBody>
          <a:bodyPr>
            <a:noAutofit/>
          </a:bodyPr>
          <a:lstStyle/>
          <a:p>
            <a:pPr algn="ctr"/>
            <a:r>
              <a:rPr lang="bg-BG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на проекта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6" y="195943"/>
            <a:ext cx="4586423" cy="1290911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493" y="248194"/>
            <a:ext cx="4688204" cy="129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483326" y="2547258"/>
            <a:ext cx="911787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4000" dirty="0">
                <a:latin typeface="Times New Roman" pitchFamily="18" charset="0"/>
                <a:cs typeface="Times New Roman" pitchFamily="18" charset="0"/>
              </a:rPr>
              <a:t>Надграждане на професионални знания, практическите умения и компетенции, придобити в училище чрез изучаване на немския опит в реална работна среда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bg-BG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6" y="195943"/>
            <a:ext cx="4586423" cy="1290911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493" y="248194"/>
            <a:ext cx="4688204" cy="129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27017" y="2338251"/>
            <a:ext cx="91570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4000" dirty="0">
                <a:latin typeface="Times New Roman" pitchFamily="18" charset="0"/>
                <a:cs typeface="Times New Roman" pitchFamily="18" charset="0"/>
              </a:rPr>
              <a:t>Разширяване на </a:t>
            </a:r>
            <a:r>
              <a:rPr lang="bg-BG" sz="4000" dirty="0" err="1">
                <a:latin typeface="Times New Roman" pitchFamily="18" charset="0"/>
                <a:cs typeface="Times New Roman" pitchFamily="18" charset="0"/>
              </a:rPr>
              <a:t>чуждоезиковите</a:t>
            </a:r>
            <a:r>
              <a:rPr lang="bg-BG" sz="4000" dirty="0">
                <a:latin typeface="Times New Roman" pitchFamily="18" charset="0"/>
                <a:cs typeface="Times New Roman" pitchFamily="18" charset="0"/>
              </a:rPr>
              <a:t> познания чрез изучаване на нов за учениците език и изграждане на умения за работа в мултикултурна среда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bg-BG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6" y="195943"/>
            <a:ext cx="4586423" cy="1290911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493" y="248194"/>
            <a:ext cx="4688204" cy="129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418012" y="2599509"/>
            <a:ext cx="926156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4000" dirty="0">
                <a:latin typeface="Times New Roman" pitchFamily="18" charset="0"/>
                <a:cs typeface="Times New Roman" pitchFamily="18" charset="0"/>
              </a:rPr>
              <a:t>Повишаване мотивацията на учениците за професионално и личностно развитие и за по-добра адаптивност и успешна реализация на българския и европейския пазар на труда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bg-BG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6" y="195943"/>
            <a:ext cx="4586423" cy="1290911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493" y="248194"/>
            <a:ext cx="4688204" cy="129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718456" y="2508068"/>
            <a:ext cx="88958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4000" dirty="0">
                <a:latin typeface="Times New Roman" pitchFamily="18" charset="0"/>
                <a:cs typeface="Times New Roman" pitchFamily="18" charset="0"/>
              </a:rPr>
              <a:t>Повишаване на осведомеността на участниците за други култури и страни и изграждане на мрежа от международни контакти. 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6" y="195943"/>
            <a:ext cx="4586423" cy="1290911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493" y="248194"/>
            <a:ext cx="4688204" cy="129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18A9569E-4168-4232-BF48-19ED49782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4280" y="-132522"/>
            <a:ext cx="2473738" cy="3339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0B96218F-B0E5-41BB-B8A6-DC428206A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2174"/>
            <a:ext cx="10358002" cy="5925826"/>
          </a:xfrm>
          <a:prstGeom prst="rect">
            <a:avLst/>
          </a:prstGeom>
          <a:ln>
            <a:noFill/>
          </a:ln>
        </p:spPr>
      </p:pic>
      <p:sp>
        <p:nvSpPr>
          <p:cNvPr id="4" name="Текстово поле 3"/>
          <p:cNvSpPr txBox="1"/>
          <p:nvPr/>
        </p:nvSpPr>
        <p:spPr>
          <a:xfrm>
            <a:off x="169817" y="195942"/>
            <a:ext cx="9418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b="1" i="1" dirty="0">
                <a:latin typeface="Times New Roman" pitchFamily="18" charset="0"/>
                <a:cs typeface="Times New Roman" pitchFamily="18" charset="0"/>
              </a:rPr>
              <a:t>Нашето приключение, изпълнено с емоции и предизвикателства започна с пътуването ни със самолет</a:t>
            </a:r>
          </a:p>
        </p:txBody>
      </p:sp>
    </p:spTree>
    <p:extLst>
      <p:ext uri="{BB962C8B-B14F-4D97-AF65-F5344CB8AC3E}">
        <p14:creationId xmlns:p14="http://schemas.microsoft.com/office/powerpoint/2010/main" val="2376771422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2A82AAF-A4C8-41AB-A3AA-280D87352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703A58E2-C446-4AFA-A40D-09651A6D8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6096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9BAC2A2-5DED-4DC1-A285-BD1337493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1" y="1461052"/>
            <a:ext cx="6546574" cy="368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Текстово поле 6"/>
          <p:cNvSpPr txBox="1"/>
          <p:nvPr/>
        </p:nvSpPr>
        <p:spPr>
          <a:xfrm>
            <a:off x="209006" y="300447"/>
            <a:ext cx="5682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itchFamily="18" charset="0"/>
                <a:cs typeface="Times New Roman" pitchFamily="18" charset="0"/>
              </a:rPr>
              <a:t>Земята е изключително красива от „птичи поглед“</a:t>
            </a:r>
          </a:p>
        </p:txBody>
      </p:sp>
    </p:spTree>
    <p:extLst>
      <p:ext uri="{BB962C8B-B14F-4D97-AF65-F5344CB8AC3E}">
        <p14:creationId xmlns:p14="http://schemas.microsoft.com/office/powerpoint/2010/main" val="2620723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2422546-1E02-4F87-87DF-741D5A1CE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507266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авоъгълник 2"/>
          <p:cNvSpPr/>
          <p:nvPr/>
        </p:nvSpPr>
        <p:spPr>
          <a:xfrm>
            <a:off x="3500846" y="4461693"/>
            <a:ext cx="842554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i="1" dirty="0">
                <a:latin typeface="Times New Roman" pitchFamily="18" charset="0"/>
                <a:cs typeface="Times New Roman" pitchFamily="18" charset="0"/>
              </a:rPr>
              <a:t>На летище Берлин бяхме посрещнати от представител на „</a:t>
            </a:r>
            <a:r>
              <a:rPr lang="bg-BG" sz="2800" b="1" i="1" dirty="0" err="1">
                <a:latin typeface="Times New Roman" pitchFamily="18" charset="0"/>
                <a:cs typeface="Times New Roman" pitchFamily="18" charset="0"/>
              </a:rPr>
              <a:t>Виталис</a:t>
            </a:r>
            <a:r>
              <a:rPr lang="bg-BG" sz="2800" b="1" i="1" dirty="0">
                <a:latin typeface="Times New Roman" pitchFamily="18" charset="0"/>
                <a:cs typeface="Times New Roman" pitchFamily="18" charset="0"/>
              </a:rPr>
              <a:t>“, който ни придружи с автобус до малкият и красив </a:t>
            </a:r>
            <a:r>
              <a:rPr lang="bg-BG" sz="2800" b="1" i="1" dirty="0" err="1">
                <a:latin typeface="Times New Roman" pitchFamily="18" charset="0"/>
                <a:cs typeface="Times New Roman" pitchFamily="18" charset="0"/>
              </a:rPr>
              <a:t>Шкойдиц</a:t>
            </a:r>
            <a:r>
              <a:rPr lang="bg-BG" sz="2800" b="1" i="1" dirty="0">
                <a:latin typeface="Times New Roman" pitchFamily="18" charset="0"/>
                <a:cs typeface="Times New Roman" pitchFamily="18" charset="0"/>
              </a:rPr>
              <a:t> - нашия нов дом през следващите 14 дни</a:t>
            </a:r>
          </a:p>
        </p:txBody>
      </p:sp>
    </p:spTree>
    <p:extLst>
      <p:ext uri="{BB962C8B-B14F-4D97-AF65-F5344CB8AC3E}">
        <p14:creationId xmlns:p14="http://schemas.microsoft.com/office/powerpoint/2010/main" val="578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A4FE8117-D443-433A-AFDB-9333FDA1F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878" y="106017"/>
            <a:ext cx="7580243" cy="42638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ECDB1867-A714-4069-951B-432001750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873" y="3310760"/>
            <a:ext cx="5566130" cy="3761558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DDAA3503-64A4-4F4B-81F4-943D371B9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33" y="3559778"/>
            <a:ext cx="4133446" cy="3298222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0" y="1397725"/>
            <a:ext cx="2246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 err="1">
                <a:latin typeface="Times New Roman" pitchFamily="18" charset="0"/>
                <a:cs typeface="Times New Roman" pitchFamily="18" charset="0"/>
              </a:rPr>
              <a:t>Шкойдиц</a:t>
            </a:r>
            <a:endParaRPr lang="bg-BG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5313340" y="4903316"/>
            <a:ext cx="24513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4400" b="1" i="1" dirty="0" err="1">
                <a:latin typeface="Times New Roman" pitchFamily="18" charset="0"/>
                <a:cs typeface="Times New Roman" pitchFamily="18" charset="0"/>
              </a:rPr>
              <a:t>Виталис</a:t>
            </a:r>
            <a:endParaRPr lang="bg-BG" sz="4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9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C6E6299B-3902-4C86-BFC2-66E534DFE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3" y="516834"/>
            <a:ext cx="7586134" cy="4267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FB23C50-D6B1-470F-94C0-A19C3EEF0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156" y="3084444"/>
            <a:ext cx="6520069" cy="366753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Правоъгълник 3"/>
          <p:cNvSpPr/>
          <p:nvPr/>
        </p:nvSpPr>
        <p:spPr>
          <a:xfrm>
            <a:off x="1877809" y="5569522"/>
            <a:ext cx="24365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4000" b="1" i="1" dirty="0" err="1">
                <a:latin typeface="Times New Roman" pitchFamily="18" charset="0"/>
                <a:cs typeface="Times New Roman" pitchFamily="18" charset="0"/>
              </a:rPr>
              <a:t>Шкойдиц</a:t>
            </a:r>
            <a:endParaRPr lang="bg-BG" sz="4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39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03459" y="988422"/>
            <a:ext cx="6533363" cy="1898469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 пристигането ни се проведе среща с г- н Ралф </a:t>
            </a:r>
            <a:r>
              <a:rPr lang="bg-B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Гезике</a:t>
            </a:r>
            <a:r>
              <a:rPr lang="bg-B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президент на  “</a:t>
            </a:r>
            <a:r>
              <a:rPr lang="bg-B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Виталис</a:t>
            </a:r>
            <a:r>
              <a:rPr lang="bg-B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”.</a:t>
            </a:r>
            <a:br>
              <a:rPr lang="bg-B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bg-B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срещата бяхме запознати с правилата за безопасност на работа и условията за пребиваване в комплекса.</a:t>
            </a:r>
          </a:p>
        </p:txBody>
      </p:sp>
      <p:pic>
        <p:nvPicPr>
          <p:cNvPr id="1026" name="Picture 2" descr="C:\Users\Us\Desktop\unnam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98055" y="859972"/>
            <a:ext cx="2689171" cy="3803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5530627-4F64-467E-A6A5-3F0DA8059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293" y="1850825"/>
            <a:ext cx="9488556" cy="1320800"/>
          </a:xfrm>
        </p:spPr>
        <p:txBody>
          <a:bodyPr>
            <a:noAutofit/>
          </a:bodyPr>
          <a:lstStyle/>
          <a:p>
            <a:pPr algn="ctr"/>
            <a:r>
              <a:rPr lang="bg-BG" sz="48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Специалност : Производство на мебели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045151CE-6D16-43C1-A8ED-112B9AD7F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503" y="2792802"/>
            <a:ext cx="7076657" cy="3538329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391884" y="613954"/>
            <a:ext cx="5342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5400" dirty="0">
                <a:solidFill>
                  <a:srgbClr val="00B050"/>
                </a:solidFill>
                <a:latin typeface="Mistral" pitchFamily="66" charset="0"/>
              </a:rPr>
              <a:t>Трудът краси човека</a:t>
            </a:r>
          </a:p>
        </p:txBody>
      </p:sp>
    </p:spTree>
    <p:extLst>
      <p:ext uri="{BB962C8B-B14F-4D97-AF65-F5344CB8AC3E}">
        <p14:creationId xmlns:p14="http://schemas.microsoft.com/office/powerpoint/2010/main" val="328567133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908F13C-EFF0-430B-AF19-C0A63E2C6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119269"/>
            <a:ext cx="7262191" cy="4084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6109378-6ED0-44D1-AFB4-18EAB43A1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354" y="3087757"/>
            <a:ext cx="6490620" cy="3650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206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9ACFC010-80F9-404B-9636-59FE1AFC6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28086" y="1500188"/>
            <a:ext cx="6858000" cy="38576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E14F0137-7689-4CE4-B7FF-F12656D62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975286" y="1500188"/>
            <a:ext cx="6858000" cy="38576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724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4D5260C1-61B4-4660-A148-E3DCB0569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26" y="163995"/>
            <a:ext cx="11264348" cy="6336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6751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956CBB2D-E6EE-4637-B22C-22377BDA3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13" y="131489"/>
            <a:ext cx="11728174" cy="65950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3849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3B2ACE37-8E48-4B37-BA44-0A7D5E1C7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34" y="133375"/>
            <a:ext cx="10919791" cy="61404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744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EDBD69C-04CA-401D-8D6D-DE1A43386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44" y="138320"/>
            <a:ext cx="11086181" cy="62359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435302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882F3149-757F-4DBD-A94B-1CBB32805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51" y="129799"/>
            <a:ext cx="11357113" cy="6386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28434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776C991-EE38-481E-852A-51C1650CB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" y="2379594"/>
            <a:ext cx="7699513" cy="4330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BE5354C-E7D6-4DD8-BCA5-F1468ABB0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701" y="147430"/>
            <a:ext cx="6358100" cy="3576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240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5EB44A9E-D13B-4316-B868-C441375F2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295401" y="1500188"/>
            <a:ext cx="6858000" cy="385762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1664F9A-509B-4C48-98F2-FBBB62D90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62224" y="1500188"/>
            <a:ext cx="6858000" cy="3857625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6ABBA32B-3A7A-47B1-9A88-51221FEF6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419849" y="1500188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58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EEBFFC67-E4EF-43C6-A84F-E77E9E951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79897" y="291548"/>
            <a:ext cx="11414536" cy="6420676"/>
          </a:xfrm>
          <a:prstGeom prst="rect">
            <a:avLst/>
          </a:prstGeom>
        </p:spPr>
      </p:pic>
      <p:pic>
        <p:nvPicPr>
          <p:cNvPr id="1026" name="Picture 2" descr="C:\Users\Us\Desktop\Нова папка\Erasmus-plu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64798">
            <a:off x="6859615" y="3726818"/>
            <a:ext cx="3371674" cy="1578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044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79BFF0B-9BFE-4E44-A2F7-496765AD9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955" y="1898280"/>
            <a:ext cx="6947866" cy="1320800"/>
          </a:xfrm>
        </p:spPr>
        <p:txBody>
          <a:bodyPr>
            <a:normAutofit/>
          </a:bodyPr>
          <a:lstStyle/>
          <a:p>
            <a:pPr algn="ctr"/>
            <a:r>
              <a:rPr lang="bg-BG" sz="48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Специалност : Фризьорство</a:t>
            </a:r>
            <a:endParaRPr lang="bg-BG" sz="4800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ECF6D71-B589-4346-BEAA-AE748A285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623" y="2782957"/>
            <a:ext cx="6997148" cy="3498574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313509" y="548640"/>
            <a:ext cx="6570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5400" dirty="0">
                <a:solidFill>
                  <a:srgbClr val="00B050"/>
                </a:solidFill>
                <a:latin typeface="Mistral" pitchFamily="66" charset="0"/>
              </a:rPr>
              <a:t>Красотата ще спаси света</a:t>
            </a:r>
          </a:p>
        </p:txBody>
      </p:sp>
    </p:spTree>
    <p:extLst>
      <p:ext uri="{BB962C8B-B14F-4D97-AF65-F5344CB8AC3E}">
        <p14:creationId xmlns:p14="http://schemas.microsoft.com/office/powerpoint/2010/main" val="3846853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9168A701-AE4C-472C-B841-C60F6C0D3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21" y="490744"/>
            <a:ext cx="11012557" cy="61945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8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46450D2A-2331-46B6-A2EF-930C1F156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190627" y="1500187"/>
            <a:ext cx="6858000" cy="385762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D09054B-F4FB-4767-BA63-7B9CBDA2E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6999" y="1500187"/>
            <a:ext cx="6858000" cy="3857625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595D82F7-922D-4266-BD89-B9555B0A5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497448" y="1500187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3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9B411561-2157-421E-B72D-57C7CABED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500188" y="1500186"/>
            <a:ext cx="6858000" cy="385762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69C8210-51BA-4C58-8F02-FF9763D1F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046224" y="1500188"/>
            <a:ext cx="6858000" cy="3857625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A2E6A3A8-7E7E-400B-A9FC-82AA81219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02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FF0DA731-8397-4253-BC4C-051DA5069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4771613" cy="6858000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3A96A3A7-BA1C-46D7-B2E4-8CCD438C5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895345" cy="6858000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F2C54576-ACEC-45E6-93C7-787857689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6303" y="0"/>
            <a:ext cx="4425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2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54146CE-6506-486B-9053-FC032D799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31" y="0"/>
            <a:ext cx="5143500" cy="6858000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0E2E116F-46D4-4C1F-97EA-766A60CA0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33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68204A6D-C45B-4307-A8A5-E9B6FEAE9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4" y="49696"/>
            <a:ext cx="5143500" cy="68580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1005579-AD32-4CA1-8928-3B996DB89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864" y="49696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69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399DF6F8-BBD9-4603-8703-0FCDB10AC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939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0" name="Picture 2" descr="C:\Users\Us\Desktop\Нова папка\Erasmus-plu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206608">
            <a:off x="6700972" y="4837692"/>
            <a:ext cx="3711307" cy="1125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073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4507652-7F32-4CC8-8D44-0F4137F4A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53143"/>
            <a:ext cx="4153989" cy="754889"/>
          </a:xfrm>
        </p:spPr>
        <p:txBody>
          <a:bodyPr>
            <a:noAutofit/>
          </a:bodyPr>
          <a:lstStyle/>
          <a:p>
            <a:r>
              <a:rPr lang="bg-BG" sz="7200" b="1" dirty="0">
                <a:latin typeface="Monotype Corsiva" panose="03010101010201010101" pitchFamily="66" charset="0"/>
              </a:rPr>
              <a:t>Лайпциг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183047D2-E91F-45D8-A280-EE7B81EC3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328" y="255009"/>
            <a:ext cx="8894835" cy="5005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F6A2D870-75BC-45AA-A8EA-D9312D37E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3508" y="326572"/>
            <a:ext cx="1676257" cy="2288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авоъгълник 4"/>
          <p:cNvSpPr/>
          <p:nvPr/>
        </p:nvSpPr>
        <p:spPr>
          <a:xfrm>
            <a:off x="200297" y="5013013"/>
            <a:ext cx="75721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200" b="1" i="1" dirty="0">
                <a:latin typeface="Times New Roman" pitchFamily="18" charset="0"/>
                <a:cs typeface="Times New Roman" pitchFamily="18" charset="0"/>
              </a:rPr>
              <a:t>Станахме част от историята </a:t>
            </a:r>
            <a:endParaRPr lang="en-US" sz="32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3200" b="1" i="1" dirty="0">
                <a:latin typeface="Times New Roman" pitchFamily="18" charset="0"/>
                <a:cs typeface="Times New Roman" pitchFamily="18" charset="0"/>
              </a:rPr>
              <a:t>на града, като посетихме много </a:t>
            </a:r>
            <a:endParaRPr lang="en-US" sz="3200" b="1" i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3200" b="1" i="1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bg-BG" sz="3200" b="1" i="1" dirty="0">
                <a:latin typeface="Times New Roman" pitchFamily="18" charset="0"/>
                <a:cs typeface="Times New Roman" pitchFamily="18" charset="0"/>
              </a:rPr>
              <a:t>различни </a:t>
            </a:r>
            <a:r>
              <a:rPr lang="bg-BG" sz="3200" b="1" i="1">
                <a:latin typeface="Times New Roman" pitchFamily="18" charset="0"/>
                <a:cs typeface="Times New Roman" pitchFamily="18" charset="0"/>
              </a:rPr>
              <a:t>забележителности  </a:t>
            </a:r>
            <a:endParaRPr lang="bg-BG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3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562E9910-38D3-4E38-BB6A-E27477711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71450"/>
            <a:ext cx="11582400" cy="6515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авоъгълник 2"/>
          <p:cNvSpPr/>
          <p:nvPr/>
        </p:nvSpPr>
        <p:spPr>
          <a:xfrm>
            <a:off x="639747" y="435819"/>
            <a:ext cx="20313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Операта</a:t>
            </a:r>
          </a:p>
        </p:txBody>
      </p:sp>
    </p:spTree>
    <p:extLst>
      <p:ext uri="{BB962C8B-B14F-4D97-AF65-F5344CB8AC3E}">
        <p14:creationId xmlns:p14="http://schemas.microsoft.com/office/powerpoint/2010/main" val="3173829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A48D3C5C-9F61-432D-841C-3AA932798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08" y="286992"/>
            <a:ext cx="11171583" cy="62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авоъгълник 3"/>
          <p:cNvSpPr/>
          <p:nvPr/>
        </p:nvSpPr>
        <p:spPr>
          <a:xfrm>
            <a:off x="748540" y="553386"/>
            <a:ext cx="55631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400" b="1" i="1" dirty="0">
                <a:latin typeface="Times New Roman" pitchFamily="18" charset="0"/>
                <a:cs typeface="Times New Roman" pitchFamily="18" charset="0"/>
              </a:rPr>
              <a:t>Сградата на художествената галерия </a:t>
            </a:r>
          </a:p>
        </p:txBody>
      </p:sp>
    </p:spTree>
    <p:extLst>
      <p:ext uri="{BB962C8B-B14F-4D97-AF65-F5344CB8AC3E}">
        <p14:creationId xmlns:p14="http://schemas.microsoft.com/office/powerpoint/2010/main" val="1654645073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3626C4A2-DC26-49B9-90E5-9EC89E3D8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72189" y="1546572"/>
            <a:ext cx="6765234" cy="3857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DD6EF128-5B01-4CB9-909C-3DA17400E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983976" y="1546571"/>
            <a:ext cx="6765236" cy="3857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авоъгълник 3"/>
          <p:cNvSpPr/>
          <p:nvPr/>
        </p:nvSpPr>
        <p:spPr>
          <a:xfrm>
            <a:off x="710554" y="396631"/>
            <a:ext cx="35889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Университета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454434" y="2071190"/>
            <a:ext cx="29260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>
                <a:latin typeface="Times New Roman" pitchFamily="18" charset="0"/>
                <a:cs typeface="Times New Roman" pitchFamily="18" charset="0"/>
              </a:rPr>
              <a:t>Бяхме на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2400" b="1" i="1" dirty="0">
                <a:latin typeface="Times New Roman" pitchFamily="18" charset="0"/>
                <a:cs typeface="Times New Roman" pitchFamily="18" charset="0"/>
              </a:rPr>
              <a:t> „покрива на града“ - Кулата Панорама от която се откриваше невероятна гледка на Лайпциг</a:t>
            </a:r>
          </a:p>
        </p:txBody>
      </p:sp>
    </p:spTree>
    <p:extLst>
      <p:ext uri="{BB962C8B-B14F-4D97-AF65-F5344CB8AC3E}">
        <p14:creationId xmlns:p14="http://schemas.microsoft.com/office/powerpoint/2010/main" val="419874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4B1C115E-12F7-4B2A-8AEF-D69327DBF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469" y="184702"/>
            <a:ext cx="11039061" cy="6209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авоъгълник 3"/>
          <p:cNvSpPr/>
          <p:nvPr/>
        </p:nvSpPr>
        <p:spPr>
          <a:xfrm>
            <a:off x="838435" y="156755"/>
            <a:ext cx="23182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4400" b="1" i="1" dirty="0">
                <a:latin typeface="Times New Roman" pitchFamily="18" charset="0"/>
                <a:cs typeface="Times New Roman" pitchFamily="18" charset="0"/>
              </a:rPr>
              <a:t>Лайпциг</a:t>
            </a:r>
          </a:p>
        </p:txBody>
      </p:sp>
    </p:spTree>
    <p:extLst>
      <p:ext uri="{BB962C8B-B14F-4D97-AF65-F5344CB8AC3E}">
        <p14:creationId xmlns:p14="http://schemas.microsoft.com/office/powerpoint/2010/main" val="1449107629"/>
      </p:ext>
    </p:extLst>
  </p:cSld>
  <p:clrMapOvr>
    <a:masterClrMapping/>
  </p:clrMapOvr>
  <p:transition spd="slow">
    <p:randomBar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CC71370D-E26B-4B09-90E9-446C9F807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8" y="182631"/>
            <a:ext cx="11542643" cy="6492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авоъгълник 3"/>
          <p:cNvSpPr/>
          <p:nvPr/>
        </p:nvSpPr>
        <p:spPr>
          <a:xfrm>
            <a:off x="3890374" y="919145"/>
            <a:ext cx="49122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3600" b="1" i="1" dirty="0">
                <a:latin typeface="Times New Roman" pitchFamily="18" charset="0"/>
                <a:cs typeface="Times New Roman" pitchFamily="18" charset="0"/>
              </a:rPr>
              <a:t>Ред Бул Арена Лайпциг</a:t>
            </a:r>
          </a:p>
        </p:txBody>
      </p:sp>
    </p:spTree>
    <p:extLst>
      <p:ext uri="{BB962C8B-B14F-4D97-AF65-F5344CB8AC3E}">
        <p14:creationId xmlns:p14="http://schemas.microsoft.com/office/powerpoint/2010/main" val="398286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3E427AB0-15A5-4438-B03B-CF511B6AF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500188" y="1500188"/>
            <a:ext cx="6858000" cy="385762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37A788F-A335-498F-BD05-B6083477B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5" y="1321775"/>
            <a:ext cx="8204798" cy="4615199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3188078" y="570290"/>
            <a:ext cx="8831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400" b="1" i="1" dirty="0">
                <a:latin typeface="Times New Roman" pitchFamily="18" charset="0"/>
                <a:cs typeface="Times New Roman" pitchFamily="18" charset="0"/>
              </a:rPr>
              <a:t>Църквата Свети Николай – Църквата на мирната революция</a:t>
            </a:r>
            <a:endParaRPr lang="bg-BG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82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607D1262-3699-421D-B47B-0F084AEA1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954399" y="1500186"/>
            <a:ext cx="6858000" cy="385762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E44B994-8D38-4ED3-94FE-8DB20DA0E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076526" y="1500188"/>
            <a:ext cx="6858000" cy="3857625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4180165" y="1692928"/>
            <a:ext cx="343876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3600" b="1" i="1" dirty="0">
                <a:latin typeface="Times New Roman" pitchFamily="18" charset="0"/>
                <a:cs typeface="Times New Roman" pitchFamily="18" charset="0"/>
              </a:rPr>
              <a:t>Катедралата </a:t>
            </a:r>
            <a:endParaRPr lang="en-US" sz="36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3600" b="1" i="1" dirty="0">
                <a:latin typeface="Times New Roman" pitchFamily="18" charset="0"/>
                <a:cs typeface="Times New Roman" pitchFamily="18" charset="0"/>
              </a:rPr>
              <a:t>Свети Томас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74381828"/>
      </p:ext>
    </p:extLst>
  </p:cSld>
  <p:clrMapOvr>
    <a:masterClrMapping/>
  </p:clrMapOvr>
  <p:transition spd="slow">
    <p:comb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AD579BA5-F2E4-4B62-AB03-3A2F2ED89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05070" y="1500189"/>
            <a:ext cx="6858000" cy="385762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C9A3CD9-6A4D-42A9-B3D4-473BA1651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039139" y="1500188"/>
            <a:ext cx="6858000" cy="3857625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2860766" y="2476138"/>
            <a:ext cx="56170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Йохан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Себастиан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Бах </a:t>
            </a:r>
          </a:p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е бил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черковен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певец тук </a:t>
            </a:r>
          </a:p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и след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смърта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си</a:t>
            </a:r>
          </a:p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погребан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олтара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bg-BG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9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597AD3A4-373D-4BE5-A882-12DB38BFC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576392" y="1500188"/>
            <a:ext cx="6858000" cy="385762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85E9064-FCE8-4AD3-BB9E-02CE0D692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685801" y="1500186"/>
            <a:ext cx="6858000" cy="3857625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4376058" y="2423887"/>
            <a:ext cx="38666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Най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старото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кафене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в Европа</a:t>
            </a:r>
          </a:p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Кафенето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Гьоте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тук той е написал част</a:t>
            </a:r>
          </a:p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своите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творби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bg-BG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93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792531C-CFDE-498F-A516-041AB1778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009857" y="1500187"/>
            <a:ext cx="6858000" cy="385762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2E5BD42-CDE9-432D-8A12-CC10DCF50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834271" y="1500187"/>
            <a:ext cx="6858000" cy="3857625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3788228" y="1496424"/>
            <a:ext cx="37882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600" b="1" i="1" dirty="0">
                <a:latin typeface="Times New Roman" pitchFamily="18" charset="0"/>
                <a:cs typeface="Times New Roman" pitchFamily="18" charset="0"/>
              </a:rPr>
              <a:t>Закритият търговски център</a:t>
            </a:r>
          </a:p>
        </p:txBody>
      </p:sp>
    </p:spTree>
    <p:extLst>
      <p:ext uri="{BB962C8B-B14F-4D97-AF65-F5344CB8AC3E}">
        <p14:creationId xmlns:p14="http://schemas.microsoft.com/office/powerpoint/2010/main" val="109710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EB26E552-EB97-4B58-8F0B-F19A2C3D2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4" y="253448"/>
            <a:ext cx="11290852" cy="63511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Правоъгълник 3"/>
          <p:cNvSpPr/>
          <p:nvPr/>
        </p:nvSpPr>
        <p:spPr>
          <a:xfrm>
            <a:off x="235131" y="177076"/>
            <a:ext cx="42323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i="1" dirty="0">
                <a:latin typeface="Times New Roman" pitchFamily="18" charset="0"/>
                <a:cs typeface="Times New Roman" pitchFamily="18" charset="0"/>
              </a:rPr>
              <a:t>Търговската улица </a:t>
            </a:r>
          </a:p>
        </p:txBody>
      </p:sp>
    </p:spTree>
    <p:extLst>
      <p:ext uri="{BB962C8B-B14F-4D97-AF65-F5344CB8AC3E}">
        <p14:creationId xmlns:p14="http://schemas.microsoft.com/office/powerpoint/2010/main" val="227710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A984B4F0-FE5C-4B11-9867-DA81F1BC2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0086"/>
            <a:ext cx="10754875" cy="60496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Правоъгълник 3"/>
          <p:cNvSpPr/>
          <p:nvPr/>
        </p:nvSpPr>
        <p:spPr>
          <a:xfrm>
            <a:off x="317863" y="5258528"/>
            <a:ext cx="51032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Шопинг терапия и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забавление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центъра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Лайпциг</a:t>
            </a:r>
            <a:endParaRPr lang="bg-BG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50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F33C9EA-AF70-4D51-9CD4-EB78E3FCE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315" y="108295"/>
            <a:ext cx="8572500" cy="64293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авоъгълник 3"/>
          <p:cNvSpPr/>
          <p:nvPr/>
        </p:nvSpPr>
        <p:spPr>
          <a:xfrm>
            <a:off x="9183188" y="843283"/>
            <a:ext cx="28215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bg-BG" sz="2800" b="1" i="1" dirty="0">
                <a:latin typeface="Times New Roman" pitchFamily="18" charset="0"/>
                <a:cs typeface="Times New Roman" pitchFamily="18" charset="0"/>
              </a:rPr>
              <a:t>оологическата градина  </a:t>
            </a:r>
          </a:p>
          <a:p>
            <a:pPr algn="ctr"/>
            <a:r>
              <a:rPr lang="bg-BG" sz="2800" b="1" i="1" dirty="0">
                <a:latin typeface="Times New Roman" pitchFamily="18" charset="0"/>
                <a:cs typeface="Times New Roman" pitchFamily="18" charset="0"/>
              </a:rPr>
              <a:t>е </a:t>
            </a:r>
          </a:p>
          <a:p>
            <a:pPr algn="ctr"/>
            <a:r>
              <a:rPr lang="bg-BG" sz="2800" b="1" i="1" dirty="0">
                <a:latin typeface="Times New Roman" pitchFamily="18" charset="0"/>
                <a:cs typeface="Times New Roman" pitchFamily="18" charset="0"/>
              </a:rPr>
              <a:t> открита през 1878 година </a:t>
            </a:r>
          </a:p>
        </p:txBody>
      </p:sp>
    </p:spTree>
    <p:extLst>
      <p:ext uri="{BB962C8B-B14F-4D97-AF65-F5344CB8AC3E}">
        <p14:creationId xmlns:p14="http://schemas.microsoft.com/office/powerpoint/2010/main" val="124603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CF75C67F-CFC0-442D-816A-47CF5EDA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71450"/>
            <a:ext cx="11582400" cy="6515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авоъгълник 3"/>
          <p:cNvSpPr/>
          <p:nvPr/>
        </p:nvSpPr>
        <p:spPr>
          <a:xfrm>
            <a:off x="474618" y="5715728"/>
            <a:ext cx="5769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Ех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спомени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спомени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…</a:t>
            </a:r>
            <a:endParaRPr lang="bg-BG" sz="36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27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469E35F-EA67-4E30-A149-C6A7A2B93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92034"/>
            <a:ext cx="8596668" cy="596348"/>
          </a:xfrm>
        </p:spPr>
        <p:txBody>
          <a:bodyPr>
            <a:noAutofit/>
          </a:bodyPr>
          <a:lstStyle/>
          <a:p>
            <a:pPr algn="ctr"/>
            <a:r>
              <a:rPr lang="bg-BG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Една българска роза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B09473B-ECFE-4542-9615-DDC41F75D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247031"/>
            <a:ext cx="9665945" cy="5353878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Добър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вечер приятелю млад,                     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добър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вечер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другарю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.                                         Добре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дошъл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в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нашия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град,                         добре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дошъл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в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България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.                            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Вземи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във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този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хубав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ден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една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българска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 роза от мен.                                                       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Нека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тя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да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ти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разкаже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с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                      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ароматния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 си глас                                                      за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Балкана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, за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морето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и 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                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за </a:t>
            </a:r>
            <a:r>
              <a:rPr lang="ru-RU" sz="3200" b="0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всички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нас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!</a:t>
            </a:r>
            <a:endParaRPr lang="bg-BG" sz="32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VID-20200917-WA000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7943" y="1409253"/>
            <a:ext cx="7215051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56797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9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A9BABC4-92CE-4962-A686-8551DD36B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39" y="5380868"/>
            <a:ext cx="8596668" cy="794646"/>
          </a:xfrm>
        </p:spPr>
        <p:txBody>
          <a:bodyPr>
            <a:noAutofit/>
          </a:bodyPr>
          <a:lstStyle/>
          <a:p>
            <a:r>
              <a:rPr lang="bg-BG" sz="7200" b="1" dirty="0">
                <a:latin typeface="Monotype Corsiva" panose="03010101010201010101" pitchFamily="66" charset="0"/>
              </a:rPr>
              <a:t>Дрезден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BF278BD-968E-43D7-9CB1-F7E7C33C2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002" y="2628460"/>
            <a:ext cx="2266123" cy="2342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8659A0D3-437D-4280-AE9C-74CAB2A87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71" y="682487"/>
            <a:ext cx="8102436" cy="45449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45875990"/>
      </p:ext>
    </p:extLst>
  </p:cSld>
  <p:clrMapOvr>
    <a:masterClrMapping/>
  </p:clrMapOvr>
  <p:transition spd="slow">
    <p:randomBar dir="vert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9D78B936-E5D2-4BCA-9DE2-6FE4C002D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87" y="430696"/>
            <a:ext cx="8291233" cy="46638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авоъгълник 3"/>
          <p:cNvSpPr/>
          <p:nvPr/>
        </p:nvSpPr>
        <p:spPr>
          <a:xfrm>
            <a:off x="6148176" y="5543397"/>
            <a:ext cx="33740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4400" b="1" i="1" dirty="0">
                <a:latin typeface="Times New Roman" pitchFamily="18" charset="0"/>
                <a:cs typeface="Times New Roman" pitchFamily="18" charset="0"/>
              </a:rPr>
              <a:t>Стария град</a:t>
            </a:r>
          </a:p>
        </p:txBody>
      </p:sp>
    </p:spTree>
    <p:extLst>
      <p:ext uri="{BB962C8B-B14F-4D97-AF65-F5344CB8AC3E}">
        <p14:creationId xmlns:p14="http://schemas.microsoft.com/office/powerpoint/2010/main" val="230073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7ADE039F-CB47-43FA-8AAA-05F0677F6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031" y="0"/>
            <a:ext cx="3857625" cy="68580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3E607C9-8DD1-4B1D-BBC6-82C8C4F8B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31" y="1239078"/>
            <a:ext cx="7315200" cy="41148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3391913" y="292128"/>
            <a:ext cx="30824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4000" b="1" i="1" dirty="0">
                <a:latin typeface="Times New Roman" pitchFamily="18" charset="0"/>
                <a:cs typeface="Times New Roman" pitchFamily="18" charset="0"/>
              </a:rPr>
              <a:t>Стария град</a:t>
            </a:r>
          </a:p>
        </p:txBody>
      </p:sp>
    </p:spTree>
    <p:extLst>
      <p:ext uri="{BB962C8B-B14F-4D97-AF65-F5344CB8AC3E}">
        <p14:creationId xmlns:p14="http://schemas.microsoft.com/office/powerpoint/2010/main" val="3820125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30FCC8DB-2BB1-4B44-97B8-6B0015AD1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17" y="231085"/>
            <a:ext cx="11370365" cy="6395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авоъгълник 4"/>
          <p:cNvSpPr/>
          <p:nvPr/>
        </p:nvSpPr>
        <p:spPr>
          <a:xfrm>
            <a:off x="592183" y="5122707"/>
            <a:ext cx="110729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Стария град - </a:t>
            </a:r>
            <a:r>
              <a:rPr lang="bg-BG" sz="28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Фрауенкирхе</a:t>
            </a:r>
            <a:r>
              <a:rPr lang="bg-BG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Операта, двореца </a:t>
            </a:r>
            <a:r>
              <a:rPr lang="bg-BG" sz="28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Цвингер</a:t>
            </a:r>
            <a:r>
              <a:rPr lang="bg-BG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художествени галерии и музеи като </a:t>
            </a:r>
            <a:r>
              <a:rPr lang="bg-BG" sz="28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Албертинъм</a:t>
            </a:r>
            <a:r>
              <a:rPr lang="bg-BG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тераса на </a:t>
            </a:r>
            <a:r>
              <a:rPr lang="bg-BG" sz="28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Брюл</a:t>
            </a:r>
            <a:r>
              <a:rPr lang="bg-BG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улицата </a:t>
            </a:r>
            <a:r>
              <a:rPr lang="bg-BG" sz="28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Мюнграсе</a:t>
            </a:r>
            <a:endParaRPr lang="bg-BG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49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0E83D52-23B2-4536-A571-057E4C2AA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1312450"/>
            <a:ext cx="9780105" cy="4651028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b="1" dirty="0">
                <a:latin typeface="Monotype Corsiva" panose="03010101010201010101" pitchFamily="66" charset="0"/>
              </a:rPr>
              <a:t>Те не </a:t>
            </a:r>
            <a:r>
              <a:rPr lang="ru-RU" sz="6000" b="1" dirty="0" err="1">
                <a:latin typeface="Monotype Corsiva" panose="03010101010201010101" pitchFamily="66" charset="0"/>
              </a:rPr>
              <a:t>играят</a:t>
            </a:r>
            <a:r>
              <a:rPr lang="ru-RU" sz="6000" b="1" dirty="0">
                <a:latin typeface="Monotype Corsiva" panose="03010101010201010101" pitchFamily="66" charset="0"/>
              </a:rPr>
              <a:t> </a:t>
            </a:r>
            <a:r>
              <a:rPr lang="ru-RU" sz="6000" b="1" dirty="0" err="1">
                <a:latin typeface="Monotype Corsiva" panose="03010101010201010101" pitchFamily="66" charset="0"/>
              </a:rPr>
              <a:t>със</a:t>
            </a:r>
            <a:r>
              <a:rPr lang="ru-RU" sz="6000" b="1" dirty="0">
                <a:latin typeface="Monotype Corsiva" panose="03010101010201010101" pitchFamily="66" charset="0"/>
              </a:rPr>
              <a:t> </a:t>
            </a:r>
            <a:r>
              <a:rPr lang="ru-RU" sz="6000" b="1" dirty="0" err="1">
                <a:latin typeface="Monotype Corsiva" panose="03010101010201010101" pitchFamily="66" charset="0"/>
              </a:rPr>
              <a:t>силни</a:t>
            </a:r>
            <a:r>
              <a:rPr lang="ru-RU" sz="6000" b="1" dirty="0">
                <a:latin typeface="Monotype Corsiva" panose="03010101010201010101" pitchFamily="66" charset="0"/>
              </a:rPr>
              <a:t> </a:t>
            </a:r>
            <a:r>
              <a:rPr lang="ru-RU" sz="6000" b="1" dirty="0" err="1">
                <a:latin typeface="Monotype Corsiva" panose="03010101010201010101" pitchFamily="66" charset="0"/>
              </a:rPr>
              <a:t>ръце</a:t>
            </a:r>
            <a:r>
              <a:rPr lang="ru-RU" sz="6000" b="1" dirty="0">
                <a:latin typeface="Monotype Corsiva" panose="03010101010201010101" pitchFamily="66" charset="0"/>
              </a:rPr>
              <a:t> </a:t>
            </a:r>
          </a:p>
          <a:p>
            <a:pPr marL="0" indent="0" algn="ctr">
              <a:buNone/>
            </a:pPr>
            <a:r>
              <a:rPr lang="ru-RU" sz="6000" b="1" dirty="0">
                <a:latin typeface="Monotype Corsiva" panose="03010101010201010101" pitchFamily="66" charset="0"/>
              </a:rPr>
              <a:t>и </a:t>
            </a:r>
            <a:r>
              <a:rPr lang="ru-RU" sz="6000" b="1" dirty="0" err="1">
                <a:latin typeface="Monotype Corsiva" panose="03010101010201010101" pitchFamily="66" charset="0"/>
              </a:rPr>
              <a:t>бързи</a:t>
            </a:r>
            <a:r>
              <a:rPr lang="ru-RU" sz="6000" b="1" dirty="0">
                <a:latin typeface="Monotype Corsiva" panose="03010101010201010101" pitchFamily="66" charset="0"/>
              </a:rPr>
              <a:t> </a:t>
            </a:r>
            <a:r>
              <a:rPr lang="ru-RU" sz="6000" b="1" dirty="0" err="1">
                <a:latin typeface="Monotype Corsiva" panose="03010101010201010101" pitchFamily="66" charset="0"/>
              </a:rPr>
              <a:t>крака</a:t>
            </a:r>
            <a:r>
              <a:rPr lang="ru-RU" sz="6000" b="1" dirty="0">
                <a:latin typeface="Monotype Corsiva" panose="03010101010201010101" pitchFamily="66" charset="0"/>
              </a:rPr>
              <a:t>, </a:t>
            </a:r>
          </a:p>
          <a:p>
            <a:pPr marL="0" indent="0" algn="ctr">
              <a:buNone/>
            </a:pPr>
            <a:r>
              <a:rPr lang="ru-RU" sz="6000" b="1" dirty="0">
                <a:latin typeface="Monotype Corsiva" panose="03010101010201010101" pitchFamily="66" charset="0"/>
              </a:rPr>
              <a:t>те </a:t>
            </a:r>
            <a:r>
              <a:rPr lang="ru-RU" sz="6000" b="1" dirty="0" err="1">
                <a:latin typeface="Monotype Corsiva" panose="03010101010201010101" pitchFamily="66" charset="0"/>
              </a:rPr>
              <a:t>играят</a:t>
            </a:r>
            <a:r>
              <a:rPr lang="ru-RU" sz="6000" b="1" dirty="0">
                <a:latin typeface="Monotype Corsiva" panose="03010101010201010101" pitchFamily="66" charset="0"/>
              </a:rPr>
              <a:t> </a:t>
            </a:r>
            <a:r>
              <a:rPr lang="ru-RU" sz="6000" b="1" dirty="0" err="1">
                <a:latin typeface="Monotype Corsiva" panose="03010101010201010101" pitchFamily="66" charset="0"/>
              </a:rPr>
              <a:t>със</a:t>
            </a:r>
            <a:r>
              <a:rPr lang="ru-RU" sz="6000" b="1" dirty="0">
                <a:latin typeface="Monotype Corsiva" panose="03010101010201010101" pitchFamily="66" charset="0"/>
              </a:rPr>
              <a:t> </a:t>
            </a:r>
            <a:r>
              <a:rPr lang="ru-RU" sz="6000" b="1" dirty="0" err="1">
                <a:latin typeface="Monotype Corsiva" panose="03010101010201010101" pitchFamily="66" charset="0"/>
              </a:rPr>
              <a:t>сърцето</a:t>
            </a:r>
            <a:r>
              <a:rPr lang="ru-RU" sz="6000" b="1" dirty="0">
                <a:latin typeface="Monotype Corsiva" panose="03010101010201010101" pitchFamily="66" charset="0"/>
              </a:rPr>
              <a:t> си. </a:t>
            </a:r>
          </a:p>
          <a:p>
            <a:pPr marL="0" indent="0" algn="r">
              <a:buNone/>
            </a:pPr>
            <a:r>
              <a:rPr lang="ru-RU" dirty="0"/>
              <a:t>														</a:t>
            </a:r>
            <a:r>
              <a:rPr lang="ru-RU" sz="4000" b="1" dirty="0" err="1">
                <a:latin typeface="Monotype Corsiva" panose="03010101010201010101" pitchFamily="66" charset="0"/>
              </a:rPr>
              <a:t>Чарлс</a:t>
            </a:r>
            <a:r>
              <a:rPr lang="ru-RU" sz="4000" b="1" dirty="0">
                <a:latin typeface="Monotype Corsiva" panose="03010101010201010101" pitchFamily="66" charset="0"/>
              </a:rPr>
              <a:t> Мартин</a:t>
            </a:r>
            <a:endParaRPr lang="bg-BG" sz="40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71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C1C75A4B-1595-400E-AED0-52312BFD9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66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093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D5CB5B1-A1CF-4AC1-9C3C-7FA54E822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91" y="227357"/>
            <a:ext cx="11383617" cy="64032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5766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86DFBCD6-1A3E-41CD-B3D8-A334A3636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35" y="130865"/>
            <a:ext cx="7394713" cy="415952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19E9227-B742-4120-8731-26BDB9564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2731605"/>
            <a:ext cx="7103165" cy="399553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Правоъгълник 3"/>
          <p:cNvSpPr/>
          <p:nvPr/>
        </p:nvSpPr>
        <p:spPr>
          <a:xfrm>
            <a:off x="7947212" y="443317"/>
            <a:ext cx="36307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i="1" dirty="0">
                <a:latin typeface="Times New Roman" pitchFamily="18" charset="0"/>
                <a:cs typeface="Times New Roman" pitchFamily="18" charset="0"/>
              </a:rPr>
              <a:t>Намерихме много нови приятели от Полша, Словения, Словакия </a:t>
            </a:r>
          </a:p>
        </p:txBody>
      </p:sp>
    </p:spTree>
    <p:extLst>
      <p:ext uri="{BB962C8B-B14F-4D97-AF65-F5344CB8AC3E}">
        <p14:creationId xmlns:p14="http://schemas.microsoft.com/office/powerpoint/2010/main" val="6751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9EA5EA2-28D4-41F0-963D-BFAAEB70A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7" y="1593574"/>
            <a:ext cx="9952382" cy="36708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...</a:t>
            </a:r>
            <a:r>
              <a:rPr lang="en-US" sz="5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ru-RU" sz="5400" b="1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логиката</a:t>
            </a:r>
            <a:r>
              <a:rPr lang="ru-RU" sz="5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ни </a:t>
            </a:r>
            <a:r>
              <a:rPr lang="ru-RU" sz="5400" b="1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позволява</a:t>
            </a:r>
            <a:r>
              <a:rPr lang="ru-RU" sz="5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да предвидим </a:t>
            </a:r>
            <a:r>
              <a:rPr lang="ru-RU" sz="5400" b="1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бъдещето</a:t>
            </a:r>
            <a:r>
              <a:rPr lang="ru-RU" sz="5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или най-</a:t>
            </a:r>
            <a:r>
              <a:rPr lang="ru-RU" sz="5400" b="1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вероятния</a:t>
            </a:r>
            <a:r>
              <a:rPr lang="ru-RU" sz="5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ход </a:t>
            </a:r>
            <a:br>
              <a:rPr lang="en-US" sz="5400" b="1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sz="5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на </a:t>
            </a:r>
            <a:r>
              <a:rPr lang="ru-RU" sz="5400" b="1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събитията</a:t>
            </a:r>
            <a:r>
              <a:rPr lang="ru-RU" sz="5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. </a:t>
            </a:r>
            <a:br>
              <a:rPr lang="en-US" b="1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en-US" b="1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b="1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Иън</a:t>
            </a:r>
            <a:r>
              <a:rPr lang="ru-RU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Пиърс</a:t>
            </a:r>
            <a:endParaRPr lang="bg-BG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828387"/>
      </p:ext>
    </p:extLst>
  </p:cSld>
  <p:clrMapOvr>
    <a:masterClrMapping/>
  </p:clrMapOvr>
  <p:transition spd="slow">
    <p:randomBar dir="vert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06735BFA-7359-47EC-9DFE-C7CE618F4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1" y="74543"/>
            <a:ext cx="11926957" cy="6708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521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36122A99-FF88-44F8-882C-9F991F547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781" y="2915478"/>
            <a:ext cx="6703195" cy="3768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FAE6BA6E-E432-4E60-9D9D-FCC697692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602" y="271620"/>
            <a:ext cx="7462151" cy="4194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3310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167236B-F061-461A-B405-081AC59B4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057" y="4096989"/>
            <a:ext cx="8596668" cy="3143251"/>
          </a:xfrm>
        </p:spPr>
        <p:txBody>
          <a:bodyPr>
            <a:noAutofit/>
          </a:bodyPr>
          <a:lstStyle/>
          <a:p>
            <a:pPr algn="ctr"/>
            <a:r>
              <a:rPr lang="bg-BG" sz="72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България</a:t>
            </a:r>
            <a:br>
              <a:rPr lang="bg-BG" sz="7200" b="1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en-US" sz="72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							Bulgaria</a:t>
            </a:r>
            <a:endParaRPr lang="bg-BG" sz="72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A246B1C1-697A-41A1-84B8-FD5C3A665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055" y="691183"/>
            <a:ext cx="7324725" cy="3143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265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D41359A-A4E2-481C-A023-2D33B20F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7810" y="2173356"/>
            <a:ext cx="12049224" cy="373711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Дейности </a:t>
            </a:r>
            <a:b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за </a:t>
            </a:r>
            <a:r>
              <a:rPr lang="bg-BG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разпространение</a:t>
            </a:r>
            <a: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на </a:t>
            </a:r>
            <a:r>
              <a:rPr lang="bg-BG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резултатите</a:t>
            </a:r>
            <a: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b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от </a:t>
            </a:r>
            <a:r>
              <a:rPr lang="bg-BG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реализирания</a:t>
            </a:r>
            <a: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проект</a:t>
            </a:r>
            <a:b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bg-BG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„</a:t>
            </a:r>
            <a:r>
              <a:rPr lang="bg-BG" sz="40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Европейският</a:t>
            </a:r>
            <a:r>
              <a:rPr lang="ru-RU" sz="40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опит - </a:t>
            </a:r>
            <a:r>
              <a:rPr lang="bg-BG" sz="40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възможност</a:t>
            </a:r>
            <a:r>
              <a:rPr lang="ru-RU" sz="40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за по - добро </a:t>
            </a:r>
            <a:r>
              <a:rPr lang="bg-BG" sz="40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бъдеще</a:t>
            </a:r>
            <a:r>
              <a:rPr lang="bg-BG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“</a:t>
            </a:r>
            <a:br>
              <a:rPr lang="bg-BG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bg-BG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по програма</a:t>
            </a:r>
            <a: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bg-BG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Еразъм</a:t>
            </a:r>
            <a: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+</a:t>
            </a:r>
            <a:br>
              <a:rPr lang="ru-RU" b="1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endParaRPr lang="bg-BG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572EB65B-54E8-407F-A4E5-95B501318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09" y="258418"/>
            <a:ext cx="3519052" cy="178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5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D79C2CF-577A-48C2-AF28-6DFB044C0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1" y="2517914"/>
            <a:ext cx="9780104" cy="3366052"/>
          </a:xfrm>
        </p:spPr>
        <p:txBody>
          <a:bodyPr>
            <a:normAutofit/>
          </a:bodyPr>
          <a:lstStyle/>
          <a:p>
            <a:pPr algn="just"/>
            <a:r>
              <a:rPr lang="bg-BG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 на фейсбук група, в която участниците и придружаващите лица в мобилността ще публикуват и споделят своите впечатления от производствената практика;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24B383A-0851-4E97-A87D-D2721DCEA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08" y="195448"/>
            <a:ext cx="3517697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65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D79C2CF-577A-48C2-AF28-6DFB044C0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1" y="2517914"/>
            <a:ext cx="9780104" cy="3366052"/>
          </a:xfrm>
        </p:spPr>
        <p:txBody>
          <a:bodyPr>
            <a:normAutofit/>
          </a:bodyPr>
          <a:lstStyle/>
          <a:p>
            <a:pPr algn="just"/>
            <a:r>
              <a:rPr lang="bg-BG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Демонстрационна среща с представители на мебелната промишленост в област Ямбол;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24B383A-0851-4E97-A87D-D2721DCEA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08" y="195448"/>
            <a:ext cx="3517697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86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D79C2CF-577A-48C2-AF28-6DFB044C0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1" y="2517914"/>
            <a:ext cx="9780104" cy="3366052"/>
          </a:xfrm>
        </p:spPr>
        <p:txBody>
          <a:bodyPr>
            <a:normAutofit/>
          </a:bodyPr>
          <a:lstStyle/>
          <a:p>
            <a:pPr algn="just"/>
            <a:r>
              <a:rPr lang="bg-BG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Демонстрационна среща с представители на фризьорските студия в област Ямбол;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24B383A-0851-4E97-A87D-D2721DCEA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08" y="195448"/>
            <a:ext cx="3517697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40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D79C2CF-577A-48C2-AF28-6DFB044C0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1" y="2517914"/>
            <a:ext cx="9780104" cy="3366052"/>
          </a:xfrm>
        </p:spPr>
        <p:txBody>
          <a:bodyPr>
            <a:normAutofit/>
          </a:bodyPr>
          <a:lstStyle/>
          <a:p>
            <a:pPr algn="just"/>
            <a:r>
              <a:rPr lang="bg-BG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Организиране на Регионална конференция с професионалните училища и местната власт за споделяне и обмен на резултатите от мобилността;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24B383A-0851-4E97-A87D-D2721DCEA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08" y="195448"/>
            <a:ext cx="3517697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936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D79C2CF-577A-48C2-AF28-6DFB044C0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1" y="2517914"/>
            <a:ext cx="9780104" cy="3366052"/>
          </a:xfrm>
        </p:spPr>
        <p:txBody>
          <a:bodyPr>
            <a:normAutofit/>
          </a:bodyPr>
          <a:lstStyle/>
          <a:p>
            <a:pPr algn="just"/>
            <a:r>
              <a:rPr lang="bg-BG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Организиране на </a:t>
            </a:r>
            <a:r>
              <a:rPr lang="bg-BG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фотоизбожба</a:t>
            </a:r>
            <a:r>
              <a:rPr lang="bg-BG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кадри от проектните дейности и културно – историческите забележителности на Лайпциг, Германия;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24B383A-0851-4E97-A87D-D2721DCEA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08" y="195448"/>
            <a:ext cx="3517697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10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D79C2CF-577A-48C2-AF28-6DFB044C0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5" y="2597427"/>
            <a:ext cx="9780104" cy="3366052"/>
          </a:xfrm>
        </p:spPr>
        <p:txBody>
          <a:bodyPr>
            <a:normAutofit/>
          </a:bodyPr>
          <a:lstStyle/>
          <a:p>
            <a:pPr algn="just"/>
            <a:r>
              <a:rPr lang="bg-BG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 на уеб банер към сайта на гимназията;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24B383A-0851-4E97-A87D-D2721DCEA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08" y="195448"/>
            <a:ext cx="3517697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58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9E66B52-C0EF-42CF-BD68-8DD42B24F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25" y="1527893"/>
            <a:ext cx="9607825" cy="388077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...</a:t>
            </a:r>
            <a:r>
              <a:rPr lang="ru-RU" sz="4400" b="1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силата</a:t>
            </a: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на успеха е не само </a:t>
            </a:r>
            <a:r>
              <a:rPr lang="ru-RU" sz="4400" b="1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във</a:t>
            </a: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факта, че той </a:t>
            </a:r>
            <a:r>
              <a:rPr lang="ru-RU" sz="4400" b="1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вдъхновява</a:t>
            </a: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, </a:t>
            </a:r>
            <a:r>
              <a:rPr lang="ru-RU" sz="4400" b="1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дава</a:t>
            </a: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удовлетворение на </a:t>
            </a:r>
            <a:r>
              <a:rPr lang="ru-RU" sz="4400" b="1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постигнатото</a:t>
            </a: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, но и </a:t>
            </a:r>
            <a:r>
              <a:rPr lang="ru-RU" sz="4400" b="1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във</a:t>
            </a: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факта, че той </a:t>
            </a:r>
            <a:r>
              <a:rPr lang="ru-RU" sz="4400" b="1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естествено</a:t>
            </a: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4400" b="1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хвърля</a:t>
            </a: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4400" b="1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мостове</a:t>
            </a: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4400" b="1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към</a:t>
            </a: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4400" b="1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бъдещето</a:t>
            </a: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. </a:t>
            </a:r>
          </a:p>
          <a:p>
            <a:pPr marL="0" indent="0" algn="r">
              <a:buNone/>
            </a:pP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Михайло </a:t>
            </a:r>
            <a:r>
              <a:rPr lang="ru-RU" sz="4400" b="1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С</a:t>
            </a:r>
            <a:r>
              <a:rPr lang="ru-RU" sz="4400" b="1" i="0" dirty="0" err="1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телмах</a:t>
            </a:r>
            <a:r>
              <a:rPr lang="ru-RU" sz="4400" b="1" i="0" dirty="0">
                <a:solidFill>
                  <a:schemeClr val="tx1"/>
                </a:solidFill>
                <a:effectLst/>
                <a:latin typeface="Monotype Corsiva" panose="03010101010201010101" pitchFamily="66" charset="0"/>
              </a:rPr>
              <a:t> </a:t>
            </a:r>
          </a:p>
          <a:p>
            <a:pPr marL="0" indent="0" algn="just">
              <a:buNone/>
            </a:pPr>
            <a:r>
              <a:rPr lang="ru-RU" sz="4400" b="1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                                </a:t>
            </a:r>
            <a:endParaRPr lang="bg-BG" sz="4400" b="1" u="sng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52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Фасети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533</TotalTime>
  <Words>630</Words>
  <Application>Microsoft Office PowerPoint</Application>
  <PresentationFormat>Широк екран</PresentationFormat>
  <Paragraphs>70</Paragraphs>
  <Slides>67</Slides>
  <Notes>0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67</vt:i4>
      </vt:variant>
    </vt:vector>
  </HeadingPairs>
  <TitlesOfParts>
    <vt:vector size="74" baseType="lpstr">
      <vt:lpstr>Arial</vt:lpstr>
      <vt:lpstr>Mistral</vt:lpstr>
      <vt:lpstr>Monotype Corsiva</vt:lpstr>
      <vt:lpstr>Times New Roman</vt:lpstr>
      <vt:lpstr>Trebuchet MS</vt:lpstr>
      <vt:lpstr>Wingdings 3</vt:lpstr>
      <vt:lpstr>Фасети</vt:lpstr>
      <vt:lpstr>„ Европейският опит –  възможност за по - добро бъдеще “</vt:lpstr>
      <vt:lpstr>Цели на проекта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След пристигането ни се проведе среща с г- н Ралф Гезике - президент на  “Виталис”.  На срещата бяхме запознати с правилата за безопасност на работа и условията за пребиваване в комплекса.</vt:lpstr>
      <vt:lpstr>Специалност : Производство на мебели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Специалност : Фризьорство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Една българска роза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... логиката ни позволява да предвидим бъдещето или най-вероятния ход  на събитията.   Иън Пиърс</vt:lpstr>
      <vt:lpstr>Презентация на PowerPoint</vt:lpstr>
      <vt:lpstr>Презентация на PowerPoint</vt:lpstr>
      <vt:lpstr>България        Bulgaria</vt:lpstr>
      <vt:lpstr>Дейности  за разпространение на резултатите  от реализирания проект „Европейският опит - възможност за по - добро бъдеще“ по програма Еразъм +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Нела Димова</dc:creator>
  <cp:lastModifiedBy>Нела Димова</cp:lastModifiedBy>
  <cp:revision>120</cp:revision>
  <dcterms:created xsi:type="dcterms:W3CDTF">2020-12-16T07:49:31Z</dcterms:created>
  <dcterms:modified xsi:type="dcterms:W3CDTF">2021-01-04T07:39:21Z</dcterms:modified>
</cp:coreProperties>
</file>